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heme/theme1.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Types>
</file>

<file path=_rels/.rels><?xml version="1.0" encoding="UTF-8" standalone="yes"?><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type="screen16x9"/>
  <p:notesSz cx="6858000" cy="914400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presProps" Target="presProps.xml"/><Relationship Id="rId22" Type="http://schemas.openxmlformats.org/officeDocument/2006/relationships/theme" Target="theme/theme1.xml"/></Relationship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Judul dan Isi">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endParaRPr lang="id-ID"/>
          </a:p>
        </p:txBody>
      </p:sp>
      <p:sp>
        <p:nvSpPr>
          <p:cNvPr id="3" name="Body"/>
          <p:cNvSpPr>
            <a:spLocks noGrp="1"/>
          </p:cNvSpPr>
          <p:nvPr>
            <p:ph type="body" idx="1"/>
          </p:nvPr>
        </p:nvSpPr>
        <p:spPr/>
        <p:txBody>
          <a:bodyPr/>
          <a:lstStyle/>
          <a:p>
            <a:endParaRPr lang="id-ID"/>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p:cNvSpPr>
            <a:spLocks noGrp="1"/>
          </p:cNvSpPr>
          <p:nvPr>
            <p:ph type="title"/>
          </p:nvPr>
        </p:nvSpPr>
        <p:spPr>
          <a:xfrm>
            <a:off x="685800" y="620000"/>
            <a:ext cx="10820400" cy="1500000"/>
          </a:xfrm>
          <a:prstGeom prst="rect">
            <a:avLst/>
          </a:prstGeom>
        </p:spPr>
        <p:txBody>
          <a:bodyPr/>
          <a:lstStyle/>
          <a:p>
            <a:r>
              <a:rPr lang="id-ID"/>
              <a:t>Judul</a:t>
            </a:r>
          </a:p>
        </p:txBody>
      </p:sp>
      <p:sp>
        <p:nvSpPr>
          <p:cNvPr id="3" name="Body Placeholder"/>
          <p:cNvSpPr>
            <a:spLocks noGrp="1"/>
          </p:cNvSpPr>
          <p:nvPr>
            <p:ph type="body" idx="1"/>
          </p:nvPr>
        </p:nvSpPr>
        <p:spPr>
          <a:xfrm>
            <a:off x="685800" y="2200000"/>
            <a:ext cx="10820400" cy="3972200"/>
          </a:xfrm>
          <a:prstGeom prst="rect">
            <a:avLst/>
          </a:prstGeom>
        </p:spPr>
        <p:txBody>
          <a:bodyPr/>
          <a:lstStyle/>
          <a:p>
            <a:r>
              <a:rPr lang="id-ID"/>
              <a:t>Isi</a:t>
            </a: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a:defRPr sz="3200" b="1">
          <a:solidFill>
            <a:srgbClr val="102A2A"/>
          </a:solidFill>
          <a:latin typeface="Calibri"/>
        </a:defRPr>
      </a:lvl1pPr>
    </p:titleStyle>
    <p:bodyStyle>
      <a:lvl1pPr>
        <a:defRPr sz="1700">
          <a:solidFill>
            <a:srgbClr val="4B5F60"/>
          </a:solidFill>
          <a:latin typeface="Calibri"/>
        </a:defRPr>
      </a:lvl1pPr>
      <a:lvl2pPr marL="342900" indent="-342900">
        <a:buFont typeface="Arial"/>
        <a:buChar char="•"/>
        <a:defRPr sz="1600">
          <a:solidFill>
            <a:srgbClr val="4B5F60"/>
          </a:solidFill>
        </a:defRPr>
      </a:lvl2pPr>
    </p:bodyStyle>
    <p:otherStyle>
      <a:defPPr>
        <a:defRPr lang="id-ID"/>
      </a:def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15E59"/>
        </a:solidFill>
        <a:effectLst/>
      </p:bgPr>
    </p:bg>
    <p:spTree>
      <p:nvGrpSpPr>
        <p:cNvPr id="1" name=""/>
        <p:cNvGrpSpPr/>
        <p:nvPr/>
      </p:nvGrpSpPr>
      <p:grpSpPr>
        <a:xfrm>
          <a:off x="0" y="0"/>
          <a:ext cx="0" cy="0"/>
          <a:chOff x="0" y="0"/>
          <a:chExt cx="0" cy="0"/>
        </a:xfrm>
      </p:grpSpPr>
      <p:sp>
        <p:nvSpPr>
          <p:cNvPr id="2" name="Judul"/>
          <p:cNvSpPr>
            <a:spLocks noGrp="1"/>
          </p:cNvSpPr>
          <p:nvPr>
            <p:ph type="title"/>
          </p:nvPr>
        </p:nvSpPr>
        <p:spPr>
          <a:xfrm>
            <a:off x="685800" y="2400000"/>
            <a:ext cx="10820400" cy="1500000"/>
          </a:xfrm>
          <a:prstGeom prst="rect">
            <a:avLst/>
          </a:prstGeom>
        </p:spPr>
        <p:txBody>
          <a:bodyPr wrap="square" anchor="ctr">
            <a:normAutofit/>
          </a:bodyPr>
          <a:lstStyle/>
          <a:p>
            <a:pPr algn="ctr">
              <a:buNone/>
            </a:pPr>
            <a:r>
              <a:rPr lang="id-ID" sz="1100" b="1" dirty="0">
                <a:solidFill>
                  <a:srgbClr val="FFE6B8"/>
                </a:solidFill>
              </a:rPr>
              <a:t>Profil Sekolah</a:t>
            </a:r>
          </a:p>
          <a:p>
            <a:pPr algn="ctr">
              <a:buNone/>
            </a:pPr>
            <a:r>
              <a:rPr lang="id-ID" sz="4000" b="1" dirty="0">
                <a:solidFill>
                  <a:srgbClr val="FFFFFF"/>
                </a:solidFill>
              </a:rPr>
              <a:t>SIT Karya Pertiwi</a:t>
            </a:r>
          </a:p>
        </p:txBody>
      </p:sp>
      <p:sp>
        <p:nvSpPr>
          <p:cNvPr id="3" name="Isi"/>
          <p:cNvSpPr>
            <a:spLocks noGrp="1"/>
          </p:cNvSpPr>
          <p:nvPr>
            <p:ph type="body" idx="1"/>
          </p:nvPr>
        </p:nvSpPr>
        <p:spPr>
          <a:xfrm>
            <a:off x="685800" y="4200000"/>
            <a:ext cx="10820400" cy="3972200"/>
          </a:xfrm>
          <a:prstGeom prst="rect">
            <a:avLst/>
          </a:prstGeom>
        </p:spPr>
        <p:txBody>
          <a:bodyPr wrap="square">
            <a:normAutofit fontScale="100000" lnSpcReduction="10000"/>
          </a:bodyPr>
          <a:lstStyle/>
          <a:p>
            <a:pPr algn="ctr">
              <a:buNone/>
            </a:pPr>
            <a:r>
              <a:rPr lang="id-ID" sz="2000" dirty="0">
                <a:solidFill>
                  <a:srgbClr val="FFFFFF"/>
                </a:solidFill>
              </a:rPr>
              <a:t>Berilmu, Berakhlak, Berkarya</a:t>
            </a:r>
          </a:p>
          <a:p>
            <a:pPr algn="ctr">
              <a:buNone/>
            </a:pPr>
            <a:r>
              <a:rPr lang="id-ID" sz="2000" dirty="0">
                <a:solidFill>
                  <a:srgbClr val="FFFFFF"/>
                </a:solidFill>
              </a:rPr>
              <a:t>“Menuntut ilmu adalah kewajiban setiap muslim”</a:t>
            </a:r>
          </a:p>
          <a:p>
            <a:pPr algn="ctr">
              <a:buNone/>
            </a:pPr>
            <a:r>
              <a:rPr lang="id-ID" sz="2000" dirty="0">
                <a:solidFill>
                  <a:srgbClr val="FFFFFF"/>
                </a:solidFill>
              </a:rPr>
              <a:t>طَلَبُ الْعِلْمِ فَرِيضَةٌ عَلَى كُلِّ مُسْلِمٍ</a:t>
            </a:r>
          </a:p>
          <a:p>
            <a:pPr algn="ctr">
              <a:buNone/>
            </a:pPr>
            <a:r>
              <a:rPr lang="id-ID" sz="2000" dirty="0">
                <a:solidFill>
                  <a:srgbClr val="FFFFFF"/>
                </a:solidFill>
              </a:rPr>
              <a:t>Akreditasi A  ·  NPSN 10807456  ·  TKIT – SDIT – SMPIT – SMAIT</a:t>
            </a: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Identitas</a:t>
            </a:r>
          </a:p>
          <a:p>
            <a:pPr>
              <a:buNone/>
            </a:pPr>
            <a:r>
              <a:rPr lang="id-ID" sz="3200" b="1" dirty="0">
                <a:solidFill>
                  <a:srgbClr val="102A2A"/>
                </a:solidFill>
              </a:rPr>
              <a:t>Sekilas SIT Karya Pertiwi</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600" dirty="0">
                <a:solidFill>
                  <a:srgbClr val="333333"/>
                </a:solidFill>
              </a:rPr>
              <a:t>Nama sekolah:  SIT Karya Pertiwi</a:t>
            </a:r>
          </a:p>
          <a:p>
            <a:pPr>
              <a:buNone/>
            </a:pPr>
            <a:r>
              <a:rPr lang="id-ID" sz="1600" dirty="0">
                <a:solidFill>
                  <a:srgbClr val="333333"/>
                </a:solidFill>
              </a:rPr>
              <a:t>Jenjang:  TKIT – SDIT – SMPIT – SMAIT</a:t>
            </a:r>
          </a:p>
          <a:p>
            <a:pPr>
              <a:buNone/>
            </a:pPr>
            <a:r>
              <a:rPr lang="id-ID" sz="1600" dirty="0">
                <a:solidFill>
                  <a:srgbClr val="333333"/>
                </a:solidFill>
              </a:rPr>
              <a:t>NPSN:  10807456</a:t>
            </a:r>
          </a:p>
          <a:p>
            <a:pPr>
              <a:buNone/>
            </a:pPr>
            <a:r>
              <a:rPr lang="id-ID" sz="1600" dirty="0">
                <a:solidFill>
                  <a:srgbClr val="333333"/>
                </a:solidFill>
              </a:rPr>
              <a:t>Akreditasi:  A (2023)</a:t>
            </a:r>
          </a:p>
          <a:p>
            <a:pPr>
              <a:buNone/>
            </a:pPr>
            <a:r>
              <a:rPr lang="id-ID" sz="1600" dirty="0">
                <a:solidFill>
                  <a:srgbClr val="333333"/>
                </a:solidFill>
              </a:rPr>
              <a:t>Nomor SK:  BAN-S/M 1234/BAN-SM/SK/2023</a:t>
            </a:r>
          </a:p>
          <a:p>
            <a:pPr>
              <a:buNone/>
            </a:pPr>
            <a:r>
              <a:rPr lang="id-ID" sz="1600" dirty="0">
                <a:solidFill>
                  <a:srgbClr val="333333"/>
                </a:solidFill>
              </a:rPr>
              <a:t>Yayasan:  Yayasan Pendidikan Islam Karya Pertiwi</a:t>
            </a:r>
          </a:p>
          <a:p>
            <a:pPr>
              <a:buNone/>
            </a:pPr>
            <a:r>
              <a:rPr lang="id-ID" sz="1600" dirty="0">
                <a:solidFill>
                  <a:srgbClr val="333333"/>
                </a:solidFill>
              </a:rPr>
              <a:t>Tahun berdiri:  2003</a:t>
            </a:r>
          </a:p>
          <a:p>
            <a:pPr>
              <a:buNone/>
            </a:pPr>
            <a:r>
              <a:rPr lang="id-ID" sz="1600" dirty="0">
                <a:solidFill>
                  <a:srgbClr val="333333"/>
                </a:solidFill>
              </a:rPr>
              <a:t>Alamat:  Jl. Pendidikan Islam No. 17, Rajabasa, Bandar Lampung, Lampung 35144</a:t>
            </a:r>
          </a:p>
          <a:p>
            <a:pPr>
              <a:buNone/>
            </a:pPr>
            <a:r>
              <a:rPr lang="id-ID" sz="1600" dirty="0">
                <a:solidFill>
                  <a:srgbClr val="333333"/>
                </a:solidFill>
              </a:rPr>
              <a:t>Telepon:  (0721) 780456</a:t>
            </a:r>
          </a:p>
          <a:p>
            <a:pPr>
              <a:buNone/>
            </a:pPr>
            <a:r>
              <a:rPr lang="id-ID" sz="1600" dirty="0">
                <a:solidFill>
                  <a:srgbClr val="333333"/>
                </a:solidFill>
              </a:rPr>
              <a:t>Email:  info@karyapertiwi.sch.id</a:t>
            </a:r>
          </a:p>
          <a:p>
            <a:pPr>
              <a:buNone/>
            </a:pPr>
            <a:r>
              <a:rPr lang="id-ID" sz="1600" dirty="0">
                <a:solidFill>
                  <a:srgbClr val="333333"/>
                </a:solidFill>
              </a:rPr>
              <a:t>Jam layanan:  Senin–Jumat 07.00–16.00 · Sabtu 07.30–12.00</a:t>
            </a:r>
          </a:p>
        </p:txBody>
      </p:sp>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Angka</a:t>
            </a:r>
          </a:p>
          <a:p>
            <a:pPr>
              <a:buNone/>
            </a:pPr>
            <a:r>
              <a:rPr lang="id-ID" sz="3200" b="1" dirty="0">
                <a:solidFill>
                  <a:srgbClr val="102A2A"/>
                </a:solidFill>
              </a:rPr>
              <a:t>Sekolah dalam angka</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spcBef>
                <a:spcPts val="400"/>
              </a:spcBef>
              <a:buNone/>
            </a:pPr>
            <a:r>
              <a:rPr lang="id-ID" sz="2200" b="1" dirty="0">
                <a:solidFill>
                  <a:srgbClr val="0F766E"/>
                </a:solidFill>
              </a:rPr>
              <a:t>1.240+  —  Siswa aktif</a:t>
            </a:r>
          </a:p>
          <a:p>
            <a:pPr>
              <a:spcBef>
                <a:spcPts val="400"/>
              </a:spcBef>
              <a:buNone/>
            </a:pPr>
            <a:r>
              <a:rPr lang="id-ID" sz="2200" b="1" dirty="0">
                <a:solidFill>
                  <a:srgbClr val="0F766E"/>
                </a:solidFill>
              </a:rPr>
              <a:t>110  —  Guru &amp; tenaga didik</a:t>
            </a:r>
          </a:p>
          <a:p>
            <a:pPr>
              <a:spcBef>
                <a:spcPts val="400"/>
              </a:spcBef>
              <a:buNone/>
            </a:pPr>
            <a:r>
              <a:rPr lang="id-ID" sz="2200" b="1" dirty="0">
                <a:solidFill>
                  <a:srgbClr val="0F766E"/>
                </a:solidFill>
              </a:rPr>
              <a:t>284  —  Hafiz 3 juz ke atas</a:t>
            </a:r>
          </a:p>
          <a:p>
            <a:pPr>
              <a:spcBef>
                <a:spcPts val="400"/>
              </a:spcBef>
              <a:buNone/>
            </a:pPr>
            <a:r>
              <a:rPr lang="id-ID" sz="2200" b="1" dirty="0">
                <a:solidFill>
                  <a:srgbClr val="0F766E"/>
                </a:solidFill>
              </a:rPr>
              <a:t>23  —  Tahun berkarya</a:t>
            </a: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Arah</a:t>
            </a:r>
          </a:p>
          <a:p>
            <a:pPr>
              <a:buNone/>
            </a:pPr>
            <a:r>
              <a:rPr lang="id-ID" sz="3200" b="1" dirty="0">
                <a:solidFill>
                  <a:srgbClr val="102A2A"/>
                </a:solidFill>
              </a:rPr>
              <a:t>Visi</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700" dirty="0">
                <a:solidFill>
                  <a:srgbClr val="4B5F60"/>
                </a:solidFill>
              </a:rPr>
              <a:t>Menjadi sekolah Islam terpadu yang melahirkan generasi berilmu, berakhlak mulia, hafal Al-Qur'an, dan siap memberi manfaat bagi umat dan bangsa.</a:t>
            </a:r>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Arah</a:t>
            </a:r>
          </a:p>
          <a:p>
            <a:pPr>
              <a:buNone/>
            </a:pPr>
            <a:r>
              <a:rPr lang="id-ID" sz="3200" b="1" dirty="0">
                <a:solidFill>
                  <a:srgbClr val="102A2A"/>
                </a:solidFill>
              </a:rPr>
              <a:t>Misi</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lvl="1">
              <a:buFont typeface="Arial" pitchFamily="34" charset="0"/>
              <a:buChar char="•"/>
            </a:pPr>
            <a:r>
              <a:rPr lang="id-ID" sz="1600" dirty="0">
                <a:solidFill>
                  <a:srgbClr val="4B5F60"/>
                </a:solidFill>
              </a:rPr>
              <a:t>Menyelenggarakan pendidikan yang memadukan kurikulum nasional dengan nilai-nilai keislaman secara utuh, bukan sekadar menambahkan pelajaran agama.</a:t>
            </a:r>
          </a:p>
          <a:p>
            <a:pPr lvl="1">
              <a:buFont typeface="Arial" pitchFamily="34" charset="0"/>
              <a:buChar char="•"/>
            </a:pPr>
            <a:r>
              <a:rPr lang="id-ID" sz="1600" dirty="0">
                <a:solidFill>
                  <a:srgbClr val="4B5F60"/>
                </a:solidFill>
              </a:rPr>
              <a:t>Membina hafalan dan pemahaman Al-Qur'an melalui program tahfidz berjenjang yang terukur.</a:t>
            </a:r>
          </a:p>
          <a:p>
            <a:pPr lvl="1">
              <a:buFont typeface="Arial" pitchFamily="34" charset="0"/>
              <a:buChar char="•"/>
            </a:pPr>
            <a:r>
              <a:rPr lang="id-ID" sz="1600" dirty="0">
                <a:solidFill>
                  <a:srgbClr val="4B5F60"/>
                </a:solidFill>
              </a:rPr>
              <a:t>Menanamkan akhlak mulia melalui keteladanan guru dan pembiasaan harian, bukan hanya lewat teori di kelas.</a:t>
            </a:r>
          </a:p>
          <a:p>
            <a:pPr lvl="1">
              <a:buFont typeface="Arial" pitchFamily="34" charset="0"/>
              <a:buChar char="•"/>
            </a:pPr>
            <a:r>
              <a:rPr lang="id-ID" sz="1600" dirty="0">
                <a:solidFill>
                  <a:srgbClr val="4B5F60"/>
                </a:solidFill>
              </a:rPr>
              <a:t>Mengembangkan potensi akademik, bakat, dan kepemimpinan setiap siswa sesuai fitrahnya.</a:t>
            </a:r>
          </a:p>
          <a:p>
            <a:pPr lvl="1">
              <a:buFont typeface="Arial" pitchFamily="34" charset="0"/>
              <a:buChar char="•"/>
            </a:pPr>
            <a:r>
              <a:rPr lang="id-ID" sz="1600" dirty="0">
                <a:solidFill>
                  <a:srgbClr val="4B5F60"/>
                </a:solidFill>
              </a:rPr>
              <a:t>Menjalin kemitraan erat dengan orang tua sebagai pendidik utama di rumah.</a:t>
            </a:r>
          </a:p>
        </p:txBody>
      </p:sp>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Arah</a:t>
            </a:r>
          </a:p>
          <a:p>
            <a:pPr>
              <a:buNone/>
            </a:pPr>
            <a:r>
              <a:rPr lang="id-ID" sz="3200" b="1" dirty="0">
                <a:solidFill>
                  <a:srgbClr val="102A2A"/>
                </a:solidFill>
              </a:rPr>
              <a:t>Tujuan</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lvl="1">
              <a:buFont typeface="Arial" pitchFamily="34" charset="0"/>
              <a:buChar char="•"/>
            </a:pPr>
            <a:r>
              <a:rPr lang="id-ID" sz="1600" dirty="0">
                <a:solidFill>
                  <a:srgbClr val="4B5F60"/>
                </a:solidFill>
              </a:rPr>
              <a:t>Setiap lulusan SDIT hafal minimal 3 juz, lulusan SMPIT minimal 5 juz, dan lulusan SMAIT minimal 8 juz Al-Qur'an.</a:t>
            </a:r>
          </a:p>
          <a:p>
            <a:pPr lvl="1">
              <a:buFont typeface="Arial" pitchFamily="34" charset="0"/>
              <a:buChar char="•"/>
            </a:pPr>
            <a:r>
              <a:rPr lang="id-ID" sz="1600" dirty="0">
                <a:solidFill>
                  <a:srgbClr val="4B5F60"/>
                </a:solidFill>
              </a:rPr>
              <a:t>Seluruh siswa terbiasa salat berjamaah tepat waktu dan berakhlak baik kepada guru serta sesama.</a:t>
            </a:r>
          </a:p>
          <a:p>
            <a:pPr lvl="1">
              <a:buFont typeface="Arial" pitchFamily="34" charset="0"/>
              <a:buChar char="•"/>
            </a:pPr>
            <a:r>
              <a:rPr lang="id-ID" sz="1600" dirty="0">
                <a:solidFill>
                  <a:srgbClr val="4B5F60"/>
                </a:solidFill>
              </a:rPr>
              <a:t>Nilai akademik lulusan berada di atas rata-rata daerah pada mata pelajaran inti.</a:t>
            </a:r>
          </a:p>
          <a:p>
            <a:pPr lvl="1">
              <a:buFont typeface="Arial" pitchFamily="34" charset="0"/>
              <a:buChar char="•"/>
            </a:pPr>
            <a:r>
              <a:rPr lang="id-ID" sz="1600" dirty="0">
                <a:solidFill>
                  <a:srgbClr val="4B5F60"/>
                </a:solidFill>
              </a:rPr>
              <a:t>Setiap siswa mengenali dan mengembangkan minimal satu bakat non-akademik.</a:t>
            </a:r>
          </a:p>
          <a:p>
            <a:pPr lvl="1">
              <a:buFont typeface="Arial" pitchFamily="34" charset="0"/>
              <a:buChar char="•"/>
            </a:pPr>
            <a:r>
              <a:rPr lang="id-ID" sz="1600" dirty="0">
                <a:solidFill>
                  <a:srgbClr val="4B5F60"/>
                </a:solidFill>
              </a:rPr>
              <a:t>Mempertahankan akreditasi A pada seluruh jenjang.</a:t>
            </a:r>
          </a:p>
        </p:txBody>
      </p:sp>
    </p:spTree>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Perjalanan</a:t>
            </a:r>
          </a:p>
          <a:p>
            <a:pPr>
              <a:buNone/>
            </a:pPr>
            <a:r>
              <a:rPr lang="id-ID" sz="3200" b="1" dirty="0">
                <a:solidFill>
                  <a:srgbClr val="102A2A"/>
                </a:solidFill>
              </a:rPr>
              <a:t>Sejarah singkat</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700" dirty="0">
                <a:solidFill>
                  <a:srgbClr val="4B5F60"/>
                </a:solidFill>
              </a:rPr>
              <a:t>SIT Karya Pertiwi berdiri pada tahun 2003, berawal dari sebuah taman kanak-kanak Islam dengan 18 murid yang menempati dua ruang pinjaman di lingkungan masjid. Pendirinya sekelompok orang tua yang menginginkan sekolah tempat anak belajar ilmu umum dan agama tanpa harus memilih salah satu.</a:t>
            </a:r>
          </a:p>
          <a:p>
            <a:pPr>
              <a:buNone/>
            </a:pPr>
            <a:r>
              <a:rPr lang="id-ID" sz="1700" dirty="0">
                <a:solidFill>
                  <a:srgbClr val="4B5F60"/>
                </a:solidFill>
              </a:rPr>
              <a:t>Jenjang sekolah dasar dibuka tiga tahun kemudian, menyusul permintaan wali murid angkatan pertama yang ingin anaknya melanjutkan di lingkungan yang sama. Gedung pertama milik sendiri diresmikan tahun 2008 di atas tanah wakaf seluas 8.000 meter persegi.</a:t>
            </a:r>
          </a:p>
          <a:p>
            <a:pPr>
              <a:spcBef>
                <a:spcPts val="800"/>
              </a:spcBef>
              <a:buNone/>
            </a:pPr>
            <a:r>
              <a:rPr lang="id-ID" sz="2000" b="1" dirty="0">
                <a:solidFill>
                  <a:srgbClr val="115E59"/>
                </a:solidFill>
              </a:rPr>
              <a:t>Linimasa</a:t>
            </a:r>
          </a:p>
          <a:p>
            <a:pPr>
              <a:buNone/>
            </a:pPr>
            <a:r>
              <a:rPr lang="id-ID" sz="1600" dirty="0">
                <a:solidFill>
                  <a:srgbClr val="333333"/>
                </a:solidFill>
              </a:rPr>
              <a:t>2003:  TKIT Karya Pertiwi berdiri</a:t>
            </a:r>
          </a:p>
          <a:p>
            <a:pPr>
              <a:buNone/>
            </a:pPr>
            <a:r>
              <a:rPr lang="id-ID" sz="1600" dirty="0">
                <a:solidFill>
                  <a:srgbClr val="333333"/>
                </a:solidFill>
              </a:rPr>
              <a:t>2006:  Jenjang SDIT dibuka</a:t>
            </a:r>
          </a:p>
          <a:p>
            <a:pPr>
              <a:buNone/>
            </a:pPr>
            <a:r>
              <a:rPr lang="id-ID" sz="1600" dirty="0">
                <a:solidFill>
                  <a:srgbClr val="333333"/>
                </a:solidFill>
              </a:rPr>
              <a:t>2008:  Gedung sendiri diresmikan</a:t>
            </a:r>
          </a:p>
          <a:p>
            <a:pPr>
              <a:buNone/>
            </a:pPr>
            <a:r>
              <a:rPr lang="id-ID" sz="1600" dirty="0">
                <a:solidFill>
                  <a:srgbClr val="333333"/>
                </a:solidFill>
              </a:rPr>
              <a:t>2011:  Program tahfidz dimulai</a:t>
            </a:r>
          </a:p>
          <a:p>
            <a:pPr>
              <a:buNone/>
            </a:pPr>
            <a:r>
              <a:rPr lang="id-ID" sz="1600" dirty="0">
                <a:solidFill>
                  <a:srgbClr val="333333"/>
                </a:solidFill>
              </a:rPr>
              <a:t>2014:  Jenjang SMPIT dibuka</a:t>
            </a:r>
          </a:p>
          <a:p>
            <a:pPr>
              <a:buNone/>
            </a:pPr>
            <a:r>
              <a:rPr lang="id-ID" sz="1600" dirty="0">
                <a:solidFill>
                  <a:srgbClr val="333333"/>
                </a:solidFill>
              </a:rPr>
              <a:t>2018:  Masjid sekolah dan asrama tahfidz</a:t>
            </a:r>
          </a:p>
          <a:p>
            <a:pPr>
              <a:buNone/>
            </a:pPr>
            <a:r>
              <a:rPr lang="id-ID" sz="1600" dirty="0">
                <a:solidFill>
                  <a:srgbClr val="333333"/>
                </a:solidFill>
              </a:rPr>
              <a:t>2022:  Jenjang SMAIT dibuka</a:t>
            </a:r>
          </a:p>
          <a:p>
            <a:pPr>
              <a:buNone/>
            </a:pPr>
            <a:r>
              <a:rPr lang="id-ID" sz="1600" dirty="0">
                <a:solidFill>
                  <a:srgbClr val="333333"/>
                </a:solidFill>
              </a:rPr>
              <a:t>2023:  Akreditasi A seluruh jenjang</a:t>
            </a:r>
          </a:p>
        </p:txBody>
      </p:sp>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Sambutan</a:t>
            </a:r>
          </a:p>
          <a:p>
            <a:pPr>
              <a:buNone/>
            </a:pPr>
            <a:r>
              <a:rPr lang="id-ID" sz="3200" b="1" dirty="0">
                <a:solidFill>
                  <a:srgbClr val="102A2A"/>
                </a:solidFill>
              </a:rPr>
              <a:t>Kepala Sekolah</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700" dirty="0">
                <a:solidFill>
                  <a:srgbClr val="4B5F60"/>
                </a:solidFill>
              </a:rPr>
              <a:t>Assalamualaikum warahmatullahi wabarakatuh.</a:t>
            </a:r>
          </a:p>
          <a:p>
            <a:pPr>
              <a:buNone/>
            </a:pPr>
            <a:r>
              <a:rPr lang="id-ID" sz="1700" dirty="0">
                <a:solidFill>
                  <a:srgbClr val="4B5F60"/>
                </a:solidFill>
              </a:rPr>
              <a:t>Selamat datang di laman resmi SIT Karya Pertiwi. Kami menghadirkan website ini sebagai jembatan informasi antara sekolah, wali murid, calon peserta didik, dan masyarakat.</a:t>
            </a:r>
          </a:p>
          <a:p>
            <a:pPr>
              <a:buNone/>
            </a:pPr>
            <a:r>
              <a:rPr lang="id-ID" sz="1700" dirty="0">
                <a:solidFill>
                  <a:srgbClr val="4B5F60"/>
                </a:solidFill>
              </a:rPr>
              <a:t>Sejak berdiri pada 2003, kami berpegang pada satu keyakinan sederhana: ilmu dan akhlak tidak boleh dipisahkan. Anak yang pandai tetapi tidak beradab bukanlah hasil pendidikan yang berhasil, dan begitu pula sebaliknya. Karena itu di sekolah ini hafalan Al-Qur'an, nilai ulangan, dan cara seorang anak menyapa gurunya sama-sama kami catat dan kami perhatikan.</a:t>
            </a:r>
          </a:p>
          <a:p>
            <a:pPr>
              <a:buNone/>
            </a:pPr>
            <a:r>
              <a:rPr lang="id-ID" sz="1600" dirty="0">
                <a:solidFill>
                  <a:srgbClr val="333333"/>
                </a:solidFill>
              </a:rPr>
              <a:t>Kepala Sekolah:  Ustadz Ahmad Fauzan, Lc., M.Pd.</a:t>
            </a: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Akademik</a:t>
            </a:r>
          </a:p>
          <a:p>
            <a:pPr>
              <a:buNone/>
            </a:pPr>
            <a:r>
              <a:rPr lang="id-ID" sz="3200" b="1" dirty="0">
                <a:solidFill>
                  <a:srgbClr val="102A2A"/>
                </a:solidFill>
              </a:rPr>
              <a:t>Jenjang pendidikan</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spcBef>
                <a:spcPts val="800"/>
              </a:spcBef>
              <a:buNone/>
            </a:pPr>
            <a:r>
              <a:rPr lang="id-ID" sz="2000" b="1" dirty="0">
                <a:solidFill>
                  <a:srgbClr val="115E59"/>
                </a:solidFill>
              </a:rPr>
              <a:t>TKIT Karya Pertiwi</a:t>
            </a:r>
          </a:p>
          <a:p>
            <a:pPr>
              <a:buNone/>
            </a:pPr>
            <a:r>
              <a:rPr lang="id-ID" sz="1700" dirty="0">
                <a:solidFill>
                  <a:srgbClr val="4B5F60"/>
                </a:solidFill>
              </a:rPr>
              <a:t>Menumbuhkan cinta belajar dan cinta Al-Qur'an sejak dini</a:t>
            </a:r>
          </a:p>
          <a:p>
            <a:pPr>
              <a:buNone/>
            </a:pPr>
            <a:r>
              <a:rPr lang="id-ID" sz="1700" dirty="0">
                <a:solidFill>
                  <a:srgbClr val="4B5F60"/>
                </a:solidFill>
              </a:rPr>
              <a:t>2 tahun (A &amp; B) · 54 siswa/angkatan</a:t>
            </a:r>
          </a:p>
          <a:p>
            <a:pPr>
              <a:spcBef>
                <a:spcPts val="800"/>
              </a:spcBef>
              <a:buNone/>
            </a:pPr>
            <a:r>
              <a:rPr lang="id-ID" sz="2000" b="1" dirty="0">
                <a:solidFill>
                  <a:srgbClr val="115E59"/>
                </a:solidFill>
              </a:rPr>
              <a:t>SDIT Karya Pertiwi</a:t>
            </a:r>
          </a:p>
          <a:p>
            <a:pPr>
              <a:buNone/>
            </a:pPr>
            <a:r>
              <a:rPr lang="id-ID" sz="1700" dirty="0">
                <a:solidFill>
                  <a:srgbClr val="4B5F60"/>
                </a:solidFill>
              </a:rPr>
              <a:t>Fondasi ilmu, akhlak, dan hafalan</a:t>
            </a:r>
          </a:p>
          <a:p>
            <a:pPr>
              <a:buNone/>
            </a:pPr>
            <a:r>
              <a:rPr lang="id-ID" sz="1700" dirty="0">
                <a:solidFill>
                  <a:srgbClr val="4B5F60"/>
                </a:solidFill>
              </a:rPr>
              <a:t>6 tahun · 112 siswa/angkatan</a:t>
            </a:r>
          </a:p>
          <a:p>
            <a:pPr>
              <a:spcBef>
                <a:spcPts val="800"/>
              </a:spcBef>
              <a:buNone/>
            </a:pPr>
            <a:r>
              <a:rPr lang="id-ID" sz="2000" b="1" dirty="0">
                <a:solidFill>
                  <a:srgbClr val="115E59"/>
                </a:solidFill>
              </a:rPr>
              <a:t>SMPIT Karya Pertiwi</a:t>
            </a:r>
          </a:p>
          <a:p>
            <a:pPr>
              <a:buNone/>
            </a:pPr>
            <a:r>
              <a:rPr lang="id-ID" sz="1700" dirty="0">
                <a:solidFill>
                  <a:srgbClr val="4B5F60"/>
                </a:solidFill>
              </a:rPr>
              <a:t>Menyiapkan remaja yang berilmu dan berpendirian</a:t>
            </a:r>
          </a:p>
          <a:p>
            <a:pPr>
              <a:buNone/>
            </a:pPr>
            <a:r>
              <a:rPr lang="id-ID" sz="1700" dirty="0">
                <a:solidFill>
                  <a:srgbClr val="4B5F60"/>
                </a:solidFill>
              </a:rPr>
              <a:t>3 tahun · 96 siswa/angkatan</a:t>
            </a:r>
          </a:p>
          <a:p>
            <a:pPr>
              <a:spcBef>
                <a:spcPts val="800"/>
              </a:spcBef>
              <a:buNone/>
            </a:pPr>
            <a:r>
              <a:rPr lang="id-ID" sz="2000" b="1" dirty="0">
                <a:solidFill>
                  <a:srgbClr val="115E59"/>
                </a:solidFill>
              </a:rPr>
              <a:t>SMAIT Karya Pertiwi</a:t>
            </a:r>
          </a:p>
          <a:p>
            <a:pPr>
              <a:buNone/>
            </a:pPr>
            <a:r>
              <a:rPr lang="id-ID" sz="1700" dirty="0">
                <a:solidFill>
                  <a:srgbClr val="4B5F60"/>
                </a:solidFill>
              </a:rPr>
              <a:t>Matang berpikir, kuat berpijak, siap ke perguruan tinggi</a:t>
            </a:r>
          </a:p>
          <a:p>
            <a:pPr>
              <a:buNone/>
            </a:pPr>
            <a:r>
              <a:rPr lang="id-ID" sz="1700" dirty="0">
                <a:solidFill>
                  <a:srgbClr val="4B5F60"/>
                </a:solidFill>
              </a:rPr>
              <a:t>3 tahun · 72 siswa/angkatan</a:t>
            </a:r>
          </a:p>
        </p:txBody>
      </p:sp>
    </p:spTree>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Akademik</a:t>
            </a:r>
          </a:p>
          <a:p>
            <a:pPr>
              <a:buNone/>
            </a:pPr>
            <a:r>
              <a:rPr lang="id-ID" sz="3200" b="1" dirty="0">
                <a:solidFill>
                  <a:srgbClr val="102A2A"/>
                </a:solidFill>
              </a:rPr>
              <a:t>Kurikulum</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700" dirty="0">
                <a:solidFill>
                  <a:srgbClr val="4B5F60"/>
                </a:solidFill>
              </a:rPr>
              <a:t>SIT Karya Pertiwi memakai Kurikulum Merdeka sebagai kurikulum nasional, dipadukan dengan Kurikulum Khas JSIT (Jaringan Sekolah Islam Terpadu) dan program tahfidz berjenjang. Keterpaduan di sini bukan berarti menambahkan jam pelajaran agama di atas kurikulum umum, melainkan menyatukan nilai keislaman ke dalam setiap mata pelajaran dan setiap pembiasaan harian.</a:t>
            </a:r>
          </a:p>
          <a:p>
            <a:pPr lvl="1">
              <a:buFont typeface="Arial" pitchFamily="34" charset="0"/>
              <a:buChar char="•"/>
            </a:pPr>
            <a:r>
              <a:rPr lang="id-ID" sz="1600" dirty="0">
                <a:solidFill>
                  <a:srgbClr val="4B5F60"/>
                </a:solidFill>
              </a:rPr>
              <a:t>Kurikulum Merdeka — TKIT · SDIT · SMPIT · SMAIT</a:t>
            </a:r>
          </a:p>
          <a:p>
            <a:pPr lvl="1">
              <a:buFont typeface="Arial" pitchFamily="34" charset="0"/>
              <a:buChar char="•"/>
            </a:pPr>
            <a:r>
              <a:rPr lang="id-ID" sz="1600" dirty="0">
                <a:solidFill>
                  <a:srgbClr val="4B5F60"/>
                </a:solidFill>
              </a:rPr>
              <a:t>Kurikulum Khas JSIT — SDIT · SMPIT · SMAIT</a:t>
            </a:r>
          </a:p>
          <a:p>
            <a:pPr lvl="1">
              <a:buFont typeface="Arial" pitchFamily="34" charset="0"/>
              <a:buChar char="•"/>
            </a:pPr>
            <a:r>
              <a:rPr lang="id-ID" sz="1600" dirty="0">
                <a:solidFill>
                  <a:srgbClr val="4B5F60"/>
                </a:solidFill>
              </a:rPr>
              <a:t>Program Tahfidz Berjenjang — TKIT · SDIT · SMPIT · SMAIT</a:t>
            </a:r>
          </a:p>
          <a:p>
            <a:pPr lvl="1">
              <a:buFont typeface="Arial" pitchFamily="34" charset="0"/>
              <a:buChar char="•"/>
            </a:pPr>
            <a:r>
              <a:rPr lang="id-ID" sz="1600" dirty="0">
                <a:solidFill>
                  <a:srgbClr val="4B5F60"/>
                </a:solidFill>
              </a:rPr>
              <a:t>Peminatan &amp; Persiapan Kuliah (SMAIT) — SMAIT</a:t>
            </a:r>
          </a:p>
          <a:p>
            <a:pPr lvl="1">
              <a:buFont typeface="Arial" pitchFamily="34" charset="0"/>
              <a:buChar char="•"/>
            </a:pPr>
            <a:r>
              <a:rPr lang="id-ID" sz="1600" dirty="0">
                <a:solidFill>
                  <a:srgbClr val="4B5F60"/>
                </a:solidFill>
              </a:rPr>
              <a:t>Pembinaan Karakter Terstruktur — TKIT · SDIT · SMPIT · SMAIT</a:t>
            </a:r>
          </a:p>
          <a:p>
            <a:pPr lvl="1">
              <a:buFont typeface="Arial" pitchFamily="34" charset="0"/>
              <a:buChar char="•"/>
            </a:pPr>
            <a:r>
              <a:rPr lang="id-ID" sz="1600" dirty="0">
                <a:solidFill>
                  <a:srgbClr val="4B5F60"/>
                </a:solidFill>
              </a:rPr>
              <a:t>Bimbingan Olimpiade dan Bakat — SDIT · SMPIT · SMAIT</a:t>
            </a:r>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Akademik</a:t>
            </a:r>
          </a:p>
          <a:p>
            <a:pPr>
              <a:buNone/>
            </a:pPr>
            <a:r>
              <a:rPr lang="id-ID" sz="3200" b="1" dirty="0">
                <a:solidFill>
                  <a:srgbClr val="102A2A"/>
                </a:solidFill>
              </a:rPr>
              <a:t>Keunggulan</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lvl="1">
              <a:buFont typeface="Arial" pitchFamily="34" charset="0"/>
              <a:buChar char="•"/>
            </a:pPr>
            <a:r>
              <a:rPr lang="id-ID" sz="1600" dirty="0">
                <a:solidFill>
                  <a:srgbClr val="4B5F60"/>
                </a:solidFill>
              </a:rPr>
              <a:t>Program tahfidz berjenjang dengan target terukur di tiap kelas</a:t>
            </a:r>
          </a:p>
          <a:p>
            <a:pPr lvl="1">
              <a:buFont typeface="Arial" pitchFamily="34" charset="0"/>
              <a:buChar char="•"/>
            </a:pPr>
            <a:r>
              <a:rPr lang="id-ID" sz="1600" dirty="0">
                <a:solidFill>
                  <a:srgbClr val="4B5F60"/>
                </a:solidFill>
              </a:rPr>
              <a:t>Rasio guru–siswa 1:14, memungkinkan pendampingan personal</a:t>
            </a:r>
          </a:p>
          <a:p>
            <a:pPr lvl="1">
              <a:buFont typeface="Arial" pitchFamily="34" charset="0"/>
              <a:buChar char="•"/>
            </a:pPr>
            <a:r>
              <a:rPr lang="id-ID" sz="1600" dirty="0">
                <a:solidFill>
                  <a:srgbClr val="4B5F60"/>
                </a:solidFill>
              </a:rPr>
              <a:t>Pembiasaan salat berjamaah, dhuha, dan tilawah setiap hari</a:t>
            </a:r>
          </a:p>
          <a:p>
            <a:pPr lvl="1">
              <a:buFont typeface="Arial" pitchFamily="34" charset="0"/>
              <a:buChar char="•"/>
            </a:pPr>
            <a:r>
              <a:rPr lang="id-ID" sz="1600" dirty="0">
                <a:solidFill>
                  <a:srgbClr val="4B5F60"/>
                </a:solidFill>
              </a:rPr>
              <a:t>Full day school dengan pendampingan mengerjakan tugas di sekolah</a:t>
            </a:r>
          </a:p>
          <a:p>
            <a:pPr lvl="1">
              <a:buFont typeface="Arial" pitchFamily="34" charset="0"/>
              <a:buChar char="•"/>
            </a:pPr>
            <a:r>
              <a:rPr lang="id-ID" sz="1600" dirty="0">
                <a:solidFill>
                  <a:srgbClr val="4B5F60"/>
                </a:solidFill>
              </a:rPr>
              <a:t>Laporan perkembangan akademik DAN karakter tiap bulan kepada orang tua</a:t>
            </a:r>
          </a:p>
          <a:p>
            <a:pPr lvl="1">
              <a:buFont typeface="Arial" pitchFamily="34" charset="0"/>
              <a:buChar char="•"/>
            </a:pPr>
            <a:r>
              <a:rPr lang="id-ID" sz="1600" dirty="0">
                <a:solidFill>
                  <a:srgbClr val="4B5F60"/>
                </a:solidFill>
              </a:rPr>
              <a:t>Seluruh jenjang terakreditasi A</a:t>
            </a:r>
          </a:p>
        </p:txBody>
      </p:sp>
    </p:spTree>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Kekhasan</a:t>
            </a:r>
          </a:p>
          <a:p>
            <a:pPr>
              <a:buNone/>
            </a:pPr>
            <a:r>
              <a:rPr lang="id-ID" sz="3200" b="1" dirty="0">
                <a:solidFill>
                  <a:srgbClr val="102A2A"/>
                </a:solidFill>
              </a:rPr>
              <a:t>Program unggulan</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spcBef>
                <a:spcPts val="800"/>
              </a:spcBef>
              <a:buNone/>
            </a:pPr>
            <a:r>
              <a:rPr lang="id-ID" sz="2000" b="1" dirty="0">
                <a:solidFill>
                  <a:srgbClr val="115E59"/>
                </a:solidFill>
              </a:rPr>
              <a:t>Tahfidz Al-Qur'an Berjenjang</a:t>
            </a:r>
          </a:p>
          <a:p>
            <a:pPr>
              <a:buNone/>
            </a:pPr>
            <a:r>
              <a:rPr lang="id-ID" sz="1700" dirty="0">
                <a:solidFill>
                  <a:srgbClr val="4B5F60"/>
                </a:solidFill>
              </a:rPr>
              <a:t>Target terukur di setiap kelas</a:t>
            </a:r>
          </a:p>
          <a:p>
            <a:pPr>
              <a:spcBef>
                <a:spcPts val="800"/>
              </a:spcBef>
              <a:buNone/>
            </a:pPr>
            <a:r>
              <a:rPr lang="id-ID" sz="2000" b="1" dirty="0">
                <a:solidFill>
                  <a:srgbClr val="115E59"/>
                </a:solidFill>
              </a:rPr>
              <a:t>Pembinaan Akhlak Harian</a:t>
            </a:r>
          </a:p>
          <a:p>
            <a:pPr>
              <a:buNone/>
            </a:pPr>
            <a:r>
              <a:rPr lang="id-ID" sz="1700" dirty="0">
                <a:solidFill>
                  <a:srgbClr val="4B5F60"/>
                </a:solidFill>
              </a:rPr>
              <a:t>Pembiasaan, bukan hanya pelajaran</a:t>
            </a:r>
          </a:p>
          <a:p>
            <a:pPr>
              <a:spcBef>
                <a:spcPts val="800"/>
              </a:spcBef>
              <a:buNone/>
            </a:pPr>
            <a:r>
              <a:rPr lang="id-ID" sz="2000" b="1" dirty="0">
                <a:solidFill>
                  <a:srgbClr val="115E59"/>
                </a:solidFill>
              </a:rPr>
              <a:t>Kelas Bilingual</a:t>
            </a:r>
          </a:p>
          <a:p>
            <a:pPr>
              <a:buNone/>
            </a:pPr>
            <a:r>
              <a:rPr lang="id-ID" sz="1700" dirty="0">
                <a:solidFill>
                  <a:srgbClr val="4B5F60"/>
                </a:solidFill>
              </a:rPr>
              <a:t>Bahasa Arab &amp; Inggris terintegrasi</a:t>
            </a:r>
          </a:p>
          <a:p>
            <a:pPr>
              <a:spcBef>
                <a:spcPts val="800"/>
              </a:spcBef>
              <a:buNone/>
            </a:pPr>
            <a:r>
              <a:rPr lang="id-ID" sz="2000" b="1" dirty="0">
                <a:solidFill>
                  <a:srgbClr val="115E59"/>
                </a:solidFill>
              </a:rPr>
              <a:t>Full Day dengan Pendampingan Tugas</a:t>
            </a:r>
          </a:p>
          <a:p>
            <a:pPr>
              <a:buNone/>
            </a:pPr>
            <a:r>
              <a:rPr lang="id-ID" sz="1700" dirty="0">
                <a:solidFill>
                  <a:srgbClr val="4B5F60"/>
                </a:solidFill>
              </a:rPr>
              <a:t>Anak pulang tanpa membawa PR</a:t>
            </a:r>
          </a:p>
          <a:p>
            <a:pPr>
              <a:spcBef>
                <a:spcPts val="800"/>
              </a:spcBef>
              <a:buNone/>
            </a:pPr>
            <a:r>
              <a:rPr lang="id-ID" sz="2000" b="1" dirty="0">
                <a:solidFill>
                  <a:srgbClr val="115E59"/>
                </a:solidFill>
              </a:rPr>
              <a:t>Rasio Guru–Siswa 1:14</a:t>
            </a:r>
          </a:p>
          <a:p>
            <a:pPr>
              <a:buNone/>
            </a:pPr>
            <a:r>
              <a:rPr lang="id-ID" sz="1700" dirty="0">
                <a:solidFill>
                  <a:srgbClr val="4B5F60"/>
                </a:solidFill>
              </a:rPr>
              <a:t>Setiap anak benar-benar terpantau</a:t>
            </a:r>
          </a:p>
          <a:p>
            <a:pPr>
              <a:spcBef>
                <a:spcPts val="800"/>
              </a:spcBef>
              <a:buNone/>
            </a:pPr>
            <a:r>
              <a:rPr lang="id-ID" sz="2000" b="1" dirty="0">
                <a:solidFill>
                  <a:srgbClr val="115E59"/>
                </a:solidFill>
              </a:rPr>
              <a:t>Kemitraan dengan Orang Tua</a:t>
            </a:r>
          </a:p>
          <a:p>
            <a:pPr>
              <a:buNone/>
            </a:pPr>
            <a:r>
              <a:rPr lang="id-ID" sz="1700" dirty="0">
                <a:solidFill>
                  <a:srgbClr val="4B5F60"/>
                </a:solidFill>
              </a:rPr>
              <a:t>Sekolah mitra, orang tua pendidik utama</a:t>
            </a:r>
          </a:p>
        </p:txBody>
      </p:sp>
    </p:spTree>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Kekhasan</a:t>
            </a:r>
          </a:p>
          <a:p>
            <a:pPr>
              <a:buNone/>
            </a:pPr>
            <a:r>
              <a:rPr lang="id-ID" sz="3200" b="1" dirty="0">
                <a:solidFill>
                  <a:srgbClr val="102A2A"/>
                </a:solidFill>
              </a:rPr>
              <a:t>Ekstrakurikuler</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spcBef>
                <a:spcPts val="800"/>
              </a:spcBef>
              <a:buNone/>
            </a:pPr>
            <a:r>
              <a:rPr lang="id-ID" sz="2000" b="1" dirty="0">
                <a:solidFill>
                  <a:srgbClr val="115E59"/>
                </a:solidFill>
              </a:rPr>
              <a:t>Kepemimpinan</a:t>
            </a:r>
          </a:p>
          <a:p>
            <a:pPr lvl="1">
              <a:buFont typeface="Arial" pitchFamily="34" charset="0"/>
              <a:buChar char="•"/>
            </a:pPr>
            <a:r>
              <a:rPr lang="id-ID" sz="1600" dirty="0">
                <a:solidFill>
                  <a:srgbClr val="4B5F60"/>
                </a:solidFill>
              </a:rPr>
              <a:t>Pramuka SIT (wajib)</a:t>
            </a:r>
          </a:p>
          <a:p>
            <a:pPr lvl="1">
              <a:buFont typeface="Arial" pitchFamily="34" charset="0"/>
              <a:buChar char="•"/>
            </a:pPr>
            <a:r>
              <a:rPr lang="id-ID" sz="1600" dirty="0">
                <a:solidFill>
                  <a:srgbClr val="4B5F60"/>
                </a:solidFill>
              </a:rPr>
              <a:t>Organisasi Siswa (OSIS)</a:t>
            </a:r>
          </a:p>
          <a:p>
            <a:pPr>
              <a:spcBef>
                <a:spcPts val="800"/>
              </a:spcBef>
              <a:buNone/>
            </a:pPr>
            <a:r>
              <a:rPr lang="id-ID" sz="2000" b="1" dirty="0">
                <a:solidFill>
                  <a:srgbClr val="115E59"/>
                </a:solidFill>
              </a:rPr>
              <a:t>Keagamaan</a:t>
            </a:r>
          </a:p>
          <a:p>
            <a:pPr lvl="1">
              <a:buFont typeface="Arial" pitchFamily="34" charset="0"/>
              <a:buChar char="•"/>
            </a:pPr>
            <a:r>
              <a:rPr lang="id-ID" sz="1600" dirty="0">
                <a:solidFill>
                  <a:srgbClr val="4B5F60"/>
                </a:solidFill>
              </a:rPr>
              <a:t>Tahfidz Musabaqah</a:t>
            </a:r>
          </a:p>
          <a:p>
            <a:pPr>
              <a:spcBef>
                <a:spcPts val="800"/>
              </a:spcBef>
              <a:buNone/>
            </a:pPr>
            <a:r>
              <a:rPr lang="id-ID" sz="2000" b="1" dirty="0">
                <a:solidFill>
                  <a:srgbClr val="115E59"/>
                </a:solidFill>
              </a:rPr>
              <a:t>Seni</a:t>
            </a:r>
          </a:p>
          <a:p>
            <a:pPr lvl="1">
              <a:buFont typeface="Arial" pitchFamily="34" charset="0"/>
              <a:buChar char="•"/>
            </a:pPr>
            <a:r>
              <a:rPr lang="id-ID" sz="1600" dirty="0">
                <a:solidFill>
                  <a:srgbClr val="4B5F60"/>
                </a:solidFill>
              </a:rPr>
              <a:t>Kaligrafi Arab</a:t>
            </a:r>
          </a:p>
          <a:p>
            <a:pPr lvl="1">
              <a:buFont typeface="Arial" pitchFamily="34" charset="0"/>
              <a:buChar char="•"/>
            </a:pPr>
            <a:r>
              <a:rPr lang="id-ID" sz="1600" dirty="0">
                <a:solidFill>
                  <a:srgbClr val="4B5F60"/>
                </a:solidFill>
              </a:rPr>
              <a:t>Nasyid &amp; Marawis</a:t>
            </a:r>
          </a:p>
          <a:p>
            <a:pPr>
              <a:spcBef>
                <a:spcPts val="800"/>
              </a:spcBef>
              <a:buNone/>
            </a:pPr>
            <a:r>
              <a:rPr lang="id-ID" sz="2000" b="1" dirty="0">
                <a:solidFill>
                  <a:srgbClr val="115E59"/>
                </a:solidFill>
              </a:rPr>
              <a:t>Akademik</a:t>
            </a:r>
          </a:p>
          <a:p>
            <a:pPr lvl="1">
              <a:buFont typeface="Arial" pitchFamily="34" charset="0"/>
              <a:buChar char="•"/>
            </a:pPr>
            <a:r>
              <a:rPr lang="id-ID" sz="1600" dirty="0">
                <a:solidFill>
                  <a:srgbClr val="4B5F60"/>
                </a:solidFill>
              </a:rPr>
              <a:t>Robotika &amp; Informatika</a:t>
            </a:r>
          </a:p>
          <a:p>
            <a:pPr lvl="1">
              <a:buFont typeface="Arial" pitchFamily="34" charset="0"/>
              <a:buChar char="•"/>
            </a:pPr>
            <a:r>
              <a:rPr lang="id-ID" sz="1600" dirty="0">
                <a:solidFill>
                  <a:srgbClr val="4B5F60"/>
                </a:solidFill>
              </a:rPr>
              <a:t>Klub Sains</a:t>
            </a:r>
          </a:p>
          <a:p>
            <a:pPr lvl="1">
              <a:buFont typeface="Arial" pitchFamily="34" charset="0"/>
              <a:buChar char="•"/>
            </a:pPr>
            <a:r>
              <a:rPr lang="id-ID" sz="1600" dirty="0">
                <a:solidFill>
                  <a:srgbClr val="4B5F60"/>
                </a:solidFill>
              </a:rPr>
              <a:t>Klub Matematika</a:t>
            </a:r>
          </a:p>
          <a:p>
            <a:pPr lvl="1">
              <a:buFont typeface="Arial" pitchFamily="34" charset="0"/>
              <a:buChar char="•"/>
            </a:pPr>
            <a:r>
              <a:rPr lang="id-ID" sz="1600" dirty="0">
                <a:solidFill>
                  <a:srgbClr val="4B5F60"/>
                </a:solidFill>
              </a:rPr>
              <a:t>Karya Ilmiah Remaja (KIR)</a:t>
            </a:r>
          </a:p>
          <a:p>
            <a:pPr lvl="1">
              <a:buFont typeface="Arial" pitchFamily="34" charset="0"/>
              <a:buChar char="•"/>
            </a:pPr>
            <a:r>
              <a:rPr lang="id-ID" sz="1600" dirty="0">
                <a:solidFill>
                  <a:srgbClr val="4B5F60"/>
                </a:solidFill>
              </a:rPr>
              <a:t>English Debate Society</a:t>
            </a:r>
          </a:p>
          <a:p>
            <a:pPr>
              <a:spcBef>
                <a:spcPts val="800"/>
              </a:spcBef>
              <a:buNone/>
            </a:pPr>
            <a:r>
              <a:rPr lang="id-ID" sz="2000" b="1" dirty="0">
                <a:solidFill>
                  <a:srgbClr val="115E59"/>
                </a:solidFill>
              </a:rPr>
              <a:t>Olahraga</a:t>
            </a:r>
          </a:p>
          <a:p>
            <a:pPr lvl="1">
              <a:buFont typeface="Arial" pitchFamily="34" charset="0"/>
              <a:buChar char="•"/>
            </a:pPr>
            <a:r>
              <a:rPr lang="id-ID" sz="1600" dirty="0">
                <a:solidFill>
                  <a:srgbClr val="4B5F60"/>
                </a:solidFill>
              </a:rPr>
              <a:t>Panahan</a:t>
            </a:r>
          </a:p>
          <a:p>
            <a:pPr lvl="1">
              <a:buFont typeface="Arial" pitchFamily="34" charset="0"/>
              <a:buChar char="•"/>
            </a:pPr>
            <a:r>
              <a:rPr lang="id-ID" sz="1600" dirty="0">
                <a:solidFill>
                  <a:srgbClr val="4B5F60"/>
                </a:solidFill>
              </a:rPr>
              <a:t>Futsal</a:t>
            </a:r>
          </a:p>
          <a:p>
            <a:pPr lvl="1">
              <a:buFont typeface="Arial" pitchFamily="34" charset="0"/>
              <a:buChar char="•"/>
            </a:pPr>
            <a:r>
              <a:rPr lang="id-ID" sz="1600" dirty="0">
                <a:solidFill>
                  <a:srgbClr val="4B5F60"/>
                </a:solidFill>
              </a:rPr>
              <a:t>Renang</a:t>
            </a:r>
          </a:p>
          <a:p>
            <a:pPr>
              <a:spcBef>
                <a:spcPts val="800"/>
              </a:spcBef>
              <a:buNone/>
            </a:pPr>
            <a:r>
              <a:rPr lang="id-ID" sz="2000" b="1" dirty="0">
                <a:solidFill>
                  <a:srgbClr val="115E59"/>
                </a:solidFill>
              </a:rPr>
              <a:t>Keterampilan</a:t>
            </a:r>
          </a:p>
          <a:p>
            <a:pPr lvl="1">
              <a:buFont typeface="Arial" pitchFamily="34" charset="0"/>
              <a:buChar char="•"/>
            </a:pPr>
            <a:r>
              <a:rPr lang="id-ID" sz="1600" dirty="0">
                <a:solidFill>
                  <a:srgbClr val="4B5F60"/>
                </a:solidFill>
              </a:rPr>
              <a:t>Jurnalistik Sekolah</a:t>
            </a:r>
          </a:p>
          <a:p>
            <a:pPr lvl="1">
              <a:buFont typeface="Arial" pitchFamily="34" charset="0"/>
              <a:buChar char="•"/>
            </a:pPr>
            <a:r>
              <a:rPr lang="id-ID" sz="1600" dirty="0">
                <a:solidFill>
                  <a:srgbClr val="4B5F60"/>
                </a:solidFill>
              </a:rPr>
              <a:t>Tata Boga</a:t>
            </a:r>
          </a:p>
        </p:txBody>
      </p:sp>
    </p:spTree>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Sarana</a:t>
            </a:r>
          </a:p>
          <a:p>
            <a:pPr>
              <a:buNone/>
            </a:pPr>
            <a:r>
              <a:rPr lang="id-ID" sz="3200" b="1" dirty="0">
                <a:solidFill>
                  <a:srgbClr val="102A2A"/>
                </a:solidFill>
              </a:rPr>
              <a:t>Fasilitas</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spcBef>
                <a:spcPts val="800"/>
              </a:spcBef>
              <a:buNone/>
            </a:pPr>
            <a:r>
              <a:rPr lang="id-ID" sz="2000" b="1" dirty="0">
                <a:solidFill>
                  <a:srgbClr val="115E59"/>
                </a:solidFill>
              </a:rPr>
              <a:t>Ibadah</a:t>
            </a:r>
          </a:p>
          <a:p>
            <a:pPr lvl="1">
              <a:buFont typeface="Arial" pitchFamily="34" charset="0"/>
              <a:buChar char="•"/>
            </a:pPr>
            <a:r>
              <a:rPr lang="id-ID" sz="1600" dirty="0">
                <a:solidFill>
                  <a:srgbClr val="4B5F60"/>
                </a:solidFill>
              </a:rPr>
              <a:t>Masjid Sekolah — 1 unit</a:t>
            </a:r>
          </a:p>
          <a:p>
            <a:pPr>
              <a:spcBef>
                <a:spcPts val="800"/>
              </a:spcBef>
              <a:buNone/>
            </a:pPr>
            <a:r>
              <a:rPr lang="id-ID" sz="2000" b="1" dirty="0">
                <a:solidFill>
                  <a:srgbClr val="115E59"/>
                </a:solidFill>
              </a:rPr>
              <a:t>Akademik</a:t>
            </a:r>
          </a:p>
          <a:p>
            <a:pPr lvl="1">
              <a:buFont typeface="Arial" pitchFamily="34" charset="0"/>
              <a:buChar char="•"/>
            </a:pPr>
            <a:r>
              <a:rPr lang="id-ID" sz="1600" dirty="0">
                <a:solidFill>
                  <a:srgbClr val="4B5F60"/>
                </a:solidFill>
              </a:rPr>
              <a:t>Ruang Kelas ber-AC — 42 ruang</a:t>
            </a:r>
          </a:p>
          <a:p>
            <a:pPr lvl="1">
              <a:buFont typeface="Arial" pitchFamily="34" charset="0"/>
              <a:buChar char="•"/>
            </a:pPr>
            <a:r>
              <a:rPr lang="id-ID" sz="1600" dirty="0">
                <a:solidFill>
                  <a:srgbClr val="4B5F60"/>
                </a:solidFill>
              </a:rPr>
              <a:t>Perpustakaan — 1 unit</a:t>
            </a:r>
          </a:p>
          <a:p>
            <a:pPr lvl="1">
              <a:buFont typeface="Arial" pitchFamily="34" charset="0"/>
              <a:buChar char="•"/>
            </a:pPr>
            <a:r>
              <a:rPr lang="id-ID" sz="1600" dirty="0">
                <a:solidFill>
                  <a:srgbClr val="4B5F60"/>
                </a:solidFill>
              </a:rPr>
              <a:t>Laboratorium IPA — 2 ruang</a:t>
            </a:r>
          </a:p>
          <a:p>
            <a:pPr lvl="1">
              <a:buFont typeface="Arial" pitchFamily="34" charset="0"/>
              <a:buChar char="•"/>
            </a:pPr>
            <a:r>
              <a:rPr lang="id-ID" sz="1600" dirty="0">
                <a:solidFill>
                  <a:srgbClr val="4B5F60"/>
                </a:solidFill>
              </a:rPr>
              <a:t>Ruang Riset &amp; Bimbingan Studi Lanjut — 1 unit</a:t>
            </a:r>
          </a:p>
          <a:p>
            <a:pPr>
              <a:spcBef>
                <a:spcPts val="800"/>
              </a:spcBef>
              <a:buNone/>
            </a:pPr>
            <a:r>
              <a:rPr lang="id-ID" sz="2000" b="1" dirty="0">
                <a:solidFill>
                  <a:srgbClr val="115E59"/>
                </a:solidFill>
              </a:rPr>
              <a:t>Teknologi</a:t>
            </a:r>
          </a:p>
          <a:p>
            <a:pPr lvl="1">
              <a:buFont typeface="Arial" pitchFamily="34" charset="0"/>
              <a:buChar char="•"/>
            </a:pPr>
            <a:r>
              <a:rPr lang="id-ID" sz="1600" dirty="0">
                <a:solidFill>
                  <a:srgbClr val="4B5F60"/>
                </a:solidFill>
              </a:rPr>
              <a:t>Laboratorium Komputer — 2 ruang</a:t>
            </a:r>
          </a:p>
          <a:p>
            <a:pPr>
              <a:spcBef>
                <a:spcPts val="800"/>
              </a:spcBef>
              <a:buNone/>
            </a:pPr>
            <a:r>
              <a:rPr lang="id-ID" sz="2000" b="1" dirty="0">
                <a:solidFill>
                  <a:srgbClr val="115E59"/>
                </a:solidFill>
              </a:rPr>
              <a:t>Olahraga</a:t>
            </a:r>
          </a:p>
          <a:p>
            <a:pPr lvl="1">
              <a:buFont typeface="Arial" pitchFamily="34" charset="0"/>
              <a:buChar char="•"/>
            </a:pPr>
            <a:r>
              <a:rPr lang="id-ID" sz="1600" dirty="0">
                <a:solidFill>
                  <a:srgbClr val="4B5F60"/>
                </a:solidFill>
              </a:rPr>
              <a:t>Lapangan Olahraga — 2 lapangan</a:t>
            </a:r>
          </a:p>
          <a:p>
            <a:pPr>
              <a:spcBef>
                <a:spcPts val="800"/>
              </a:spcBef>
              <a:buNone/>
            </a:pPr>
            <a:r>
              <a:rPr lang="id-ID" sz="2000" b="1" dirty="0">
                <a:solidFill>
                  <a:srgbClr val="115E59"/>
                </a:solidFill>
              </a:rPr>
              <a:t>Kesehatan</a:t>
            </a:r>
          </a:p>
          <a:p>
            <a:pPr lvl="1">
              <a:buFont typeface="Arial" pitchFamily="34" charset="0"/>
              <a:buChar char="•"/>
            </a:pPr>
            <a:r>
              <a:rPr lang="id-ID" sz="1600" dirty="0">
                <a:solidFill>
                  <a:srgbClr val="4B5F60"/>
                </a:solidFill>
              </a:rPr>
              <a:t>Unit Kesehatan Sekolah — 1 unit</a:t>
            </a:r>
          </a:p>
          <a:p>
            <a:pPr>
              <a:spcBef>
                <a:spcPts val="800"/>
              </a:spcBef>
              <a:buNone/>
            </a:pPr>
            <a:r>
              <a:rPr lang="id-ID" sz="2000" b="1" dirty="0">
                <a:solidFill>
                  <a:srgbClr val="115E59"/>
                </a:solidFill>
              </a:rPr>
              <a:t>Penunjang</a:t>
            </a:r>
          </a:p>
          <a:p>
            <a:pPr lvl="1">
              <a:buFont typeface="Arial" pitchFamily="34" charset="0"/>
              <a:buChar char="•"/>
            </a:pPr>
            <a:r>
              <a:rPr lang="id-ID" sz="1600" dirty="0">
                <a:solidFill>
                  <a:srgbClr val="4B5F60"/>
                </a:solidFill>
              </a:rPr>
              <a:t>Asrama Tahfidz — 60 kamar</a:t>
            </a:r>
          </a:p>
          <a:p>
            <a:pPr lvl="1">
              <a:buFont typeface="Arial" pitchFamily="34" charset="0"/>
              <a:buChar char="•"/>
            </a:pPr>
            <a:r>
              <a:rPr lang="id-ID" sz="1600" dirty="0">
                <a:solidFill>
                  <a:srgbClr val="4B5F60"/>
                </a:solidFill>
              </a:rPr>
              <a:t>Aula Serbaguna — 1 unit</a:t>
            </a:r>
          </a:p>
          <a:p>
            <a:pPr lvl="1">
              <a:buFont typeface="Arial" pitchFamily="34" charset="0"/>
              <a:buChar char="•"/>
            </a:pPr>
            <a:r>
              <a:rPr lang="id-ID" sz="1600" dirty="0">
                <a:solidFill>
                  <a:srgbClr val="4B5F60"/>
                </a:solidFill>
              </a:rPr>
              <a:t>Kantin Sehat — 1 unit</a:t>
            </a:r>
          </a:p>
          <a:p>
            <a:pPr lvl="1">
              <a:buFont typeface="Arial" pitchFamily="34" charset="0"/>
              <a:buChar char="•"/>
            </a:pPr>
            <a:r>
              <a:rPr lang="id-ID" sz="1600" dirty="0">
                <a:solidFill>
                  <a:srgbClr val="4B5F60"/>
                </a:solidFill>
              </a:rPr>
              <a:t>Area Bermain TKIT — 1 area</a:t>
            </a:r>
          </a:p>
          <a:p>
            <a:pPr lvl="1">
              <a:buFont typeface="Arial" pitchFamily="34" charset="0"/>
              <a:buChar char="•"/>
            </a:pPr>
            <a:r>
              <a:rPr lang="id-ID" sz="1600" dirty="0">
                <a:solidFill>
                  <a:srgbClr val="4B5F60"/>
                </a:solidFill>
              </a:rPr>
              <a:t>Ruang Konseling — 2 ruang</a:t>
            </a:r>
          </a:p>
        </p:txBody>
      </p:sp>
    </p:spTree>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Rekam jejak</a:t>
            </a:r>
          </a:p>
          <a:p>
            <a:pPr>
              <a:buNone/>
            </a:pPr>
            <a:r>
              <a:rPr lang="id-ID" sz="3200" b="1" dirty="0">
                <a:solidFill>
                  <a:srgbClr val="102A2A"/>
                </a:solidFill>
              </a:rPr>
              <a:t>Prestasi</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lvl="1">
              <a:buFont typeface="Arial" pitchFamily="34" charset="0"/>
              <a:buChar char="•"/>
            </a:pPr>
            <a:r>
              <a:rPr lang="id-ID" sz="1600" dirty="0">
                <a:solidFill>
                  <a:srgbClr val="4B5F60"/>
                </a:solidFill>
              </a:rPr>
              <a:t>Lomba Karya Tulis Ilmiah Remaja Nasional — Juara 2, Tingkat Nasional, 2026</a:t>
            </a:r>
          </a:p>
          <a:p>
            <a:pPr lvl="1">
              <a:buFont typeface="Arial" pitchFamily="34" charset="0"/>
              <a:buChar char="•"/>
            </a:pPr>
            <a:r>
              <a:rPr lang="id-ID" sz="1600" dirty="0">
                <a:solidFill>
                  <a:srgbClr val="4B5F60"/>
                </a:solidFill>
              </a:rPr>
              <a:t>Olimpiade Sains Nasional — Fisika — Medali Perunggu, Tingkat Nasional, 2026</a:t>
            </a:r>
          </a:p>
          <a:p>
            <a:pPr lvl="1">
              <a:buFont typeface="Arial" pitchFamily="34" charset="0"/>
              <a:buChar char="•"/>
            </a:pPr>
            <a:r>
              <a:rPr lang="id-ID" sz="1600" dirty="0">
                <a:solidFill>
                  <a:srgbClr val="4B5F60"/>
                </a:solidFill>
              </a:rPr>
              <a:t>Olimpiade Sains Nasional — Matematika — Medali Perak, Tingkat Nasional, 2026</a:t>
            </a:r>
          </a:p>
          <a:p>
            <a:pPr lvl="1">
              <a:buFont typeface="Arial" pitchFamily="34" charset="0"/>
              <a:buChar char="•"/>
            </a:pPr>
            <a:r>
              <a:rPr lang="id-ID" sz="1600" dirty="0">
                <a:solidFill>
                  <a:srgbClr val="4B5F60"/>
                </a:solidFill>
              </a:rPr>
              <a:t>Musabaqah Hifzhil Qur'an 10 Juz — Juara 1, Tingkat Nasional, 2026</a:t>
            </a:r>
          </a:p>
          <a:p>
            <a:pPr lvl="1">
              <a:buFont typeface="Arial" pitchFamily="34" charset="0"/>
              <a:buChar char="•"/>
            </a:pPr>
            <a:r>
              <a:rPr lang="id-ID" sz="1600" dirty="0">
                <a:solidFill>
                  <a:srgbClr val="4B5F60"/>
                </a:solidFill>
              </a:rPr>
              <a:t>Lomba Cerdas Cermat Islami — Juara 1, Tingkat Provinsi, 2026</a:t>
            </a:r>
          </a:p>
          <a:p>
            <a:pPr lvl="1">
              <a:buFont typeface="Arial" pitchFamily="34" charset="0"/>
              <a:buChar char="•"/>
            </a:pPr>
            <a:r>
              <a:rPr lang="id-ID" sz="1600" dirty="0">
                <a:solidFill>
                  <a:srgbClr val="4B5F60"/>
                </a:solidFill>
              </a:rPr>
              <a:t>Kejuaraan Panahan Pelajar — Juara 2, Tingkat Provinsi, 2026</a:t>
            </a:r>
          </a:p>
          <a:p>
            <a:pPr lvl="1">
              <a:buFont typeface="Arial" pitchFamily="34" charset="0"/>
              <a:buChar char="•"/>
            </a:pPr>
            <a:r>
              <a:rPr lang="id-ID" sz="1600" dirty="0">
                <a:solidFill>
                  <a:srgbClr val="4B5F60"/>
                </a:solidFill>
              </a:rPr>
              <a:t>Kompetisi Debat Bahasa Inggris SMA — Juara 1, Tingkat Provinsi, 2025</a:t>
            </a:r>
          </a:p>
          <a:p>
            <a:pPr lvl="1">
              <a:buFont typeface="Arial" pitchFamily="34" charset="0"/>
              <a:buChar char="•"/>
            </a:pPr>
            <a:r>
              <a:rPr lang="id-ID" sz="1600" dirty="0">
                <a:solidFill>
                  <a:srgbClr val="4B5F60"/>
                </a:solidFill>
              </a:rPr>
              <a:t>Lomba Pidato Bahasa Arab — Juara 2, Tingkat Provinsi, 2025</a:t>
            </a:r>
          </a:p>
          <a:p>
            <a:pPr lvl="1">
              <a:buFont typeface="Arial" pitchFamily="34" charset="0"/>
              <a:buChar char="•"/>
            </a:pPr>
            <a:r>
              <a:rPr lang="id-ID" sz="1600" dirty="0">
                <a:solidFill>
                  <a:srgbClr val="4B5F60"/>
                </a:solidFill>
              </a:rPr>
              <a:t>Kompetisi Robotika Pelajar — Juara 2, Tingkat Provinsi, 2025</a:t>
            </a:r>
          </a:p>
          <a:p>
            <a:pPr lvl="1">
              <a:buFont typeface="Arial" pitchFamily="34" charset="0"/>
              <a:buChar char="•"/>
            </a:pPr>
            <a:r>
              <a:rPr lang="id-ID" sz="1600" dirty="0">
                <a:solidFill>
                  <a:srgbClr val="4B5F60"/>
                </a:solidFill>
              </a:rPr>
              <a:t>Olimpiade Sains Nasional — IPA — Juara 3, Tingkat Provinsi, 2025</a:t>
            </a:r>
          </a:p>
          <a:p>
            <a:pPr lvl="1">
              <a:buFont typeface="Arial" pitchFamily="34" charset="0"/>
              <a:buChar char="•"/>
            </a:pPr>
            <a:r>
              <a:rPr lang="id-ID" sz="1600" dirty="0">
                <a:solidFill>
                  <a:srgbClr val="4B5F60"/>
                </a:solidFill>
              </a:rPr>
              <a:t>Festival Nasyid Pelajar — Juara Harapan 1, Tingkat Provinsi, 2024</a:t>
            </a:r>
          </a:p>
          <a:p>
            <a:pPr lvl="1">
              <a:buFont typeface="Arial" pitchFamily="34" charset="0"/>
              <a:buChar char="•"/>
            </a:pPr>
            <a:r>
              <a:rPr lang="id-ID" sz="1600" dirty="0">
                <a:solidFill>
                  <a:srgbClr val="4B5F60"/>
                </a:solidFill>
              </a:rPr>
              <a:t>Festival Kaligrafi Islam — Juara 1, Tingkat Kabupaten/Kota, 2026</a:t>
            </a:r>
          </a:p>
        </p:txBody>
      </p:sp>
    </p:spTree>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Tim</a:t>
            </a:r>
          </a:p>
          <a:p>
            <a:pPr>
              <a:buNone/>
            </a:pPr>
            <a:r>
              <a:rPr lang="id-ID" sz="3200" b="1" dirty="0">
                <a:solidFill>
                  <a:srgbClr val="102A2A"/>
                </a:solidFill>
              </a:rPr>
              <a:t>Guru &amp; staf</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700" dirty="0">
                <a:solidFill>
                  <a:srgbClr val="4B5F60"/>
                </a:solidFill>
              </a:rPr>
              <a:t>Total 27 guru &amp; tenaga kependidikan.</a:t>
            </a:r>
          </a:p>
          <a:p>
            <a:pPr>
              <a:spcBef>
                <a:spcPts val="800"/>
              </a:spcBef>
              <a:buNone/>
            </a:pPr>
            <a:r>
              <a:rPr lang="id-ID" sz="2000" b="1" dirty="0">
                <a:solidFill>
                  <a:srgbClr val="115E59"/>
                </a:solidFill>
              </a:rPr>
              <a:t>Pimpinan (4)</a:t>
            </a:r>
          </a:p>
          <a:p>
            <a:pPr lvl="1">
              <a:buFont typeface="Arial" pitchFamily="34" charset="0"/>
              <a:buChar char="•"/>
            </a:pPr>
            <a:r>
              <a:rPr lang="id-ID" sz="1600" dirty="0">
                <a:solidFill>
                  <a:srgbClr val="4B5F60"/>
                </a:solidFill>
              </a:rPr>
              <a:t>Ustadz Ahmad Fauzan, Lc., M.Pd. — Kepala Sekolah</a:t>
            </a:r>
          </a:p>
          <a:p>
            <a:pPr lvl="1">
              <a:buFont typeface="Arial" pitchFamily="34" charset="0"/>
              <a:buChar char="•"/>
            </a:pPr>
            <a:r>
              <a:rPr lang="id-ID" sz="1600" dirty="0">
                <a:solidFill>
                  <a:srgbClr val="4B5F60"/>
                </a:solidFill>
              </a:rPr>
              <a:t>Ustadzah Siti Maryam, S.Pd., M.Pd. — Wakil Kepala Bidang Kurikulum</a:t>
            </a:r>
          </a:p>
          <a:p>
            <a:pPr lvl="1">
              <a:buFont typeface="Arial" pitchFamily="34" charset="0"/>
              <a:buChar char="•"/>
            </a:pPr>
            <a:r>
              <a:rPr lang="id-ID" sz="1600" dirty="0">
                <a:solidFill>
                  <a:srgbClr val="4B5F60"/>
                </a:solidFill>
              </a:rPr>
              <a:t>Ustadz Ridwan Hakim, S.Ag. — Koordinator Tahfidz</a:t>
            </a:r>
          </a:p>
          <a:p>
            <a:pPr lvl="1">
              <a:buFont typeface="Arial" pitchFamily="34" charset="0"/>
              <a:buChar char="•"/>
            </a:pPr>
            <a:r>
              <a:rPr lang="id-ID" sz="1600" dirty="0">
                <a:solidFill>
                  <a:srgbClr val="4B5F60"/>
                </a:solidFill>
              </a:rPr>
              <a:t>Ustadz Bayu Setiawan, S.Pd. — Wakil Kepala Bidang Kesiswaan</a:t>
            </a:r>
          </a:p>
          <a:p>
            <a:pPr>
              <a:spcBef>
                <a:spcPts val="800"/>
              </a:spcBef>
              <a:buNone/>
            </a:pPr>
            <a:r>
              <a:rPr lang="id-ID" sz="2000" b="1" dirty="0">
                <a:solidFill>
                  <a:srgbClr val="115E59"/>
                </a:solidFill>
              </a:rPr>
              <a:t>Guru (20)</a:t>
            </a:r>
          </a:p>
          <a:p>
            <a:pPr lvl="1">
              <a:buFont typeface="Arial" pitchFamily="34" charset="0"/>
              <a:buChar char="•"/>
            </a:pPr>
            <a:r>
              <a:rPr lang="id-ID" sz="1600" dirty="0">
                <a:solidFill>
                  <a:srgbClr val="4B5F60"/>
                </a:solidFill>
              </a:rPr>
              <a:t>Ustadzah Dewi Puspitasari, S.Pd. — Guru IPA</a:t>
            </a:r>
          </a:p>
          <a:p>
            <a:pPr lvl="1">
              <a:buFont typeface="Arial" pitchFamily="34" charset="0"/>
              <a:buChar char="•"/>
            </a:pPr>
            <a:r>
              <a:rPr lang="id-ID" sz="1600" dirty="0">
                <a:solidFill>
                  <a:srgbClr val="4B5F60"/>
                </a:solidFill>
              </a:rPr>
              <a:t>Ustadz Arif Nugroho, S.Pd. — Guru Matematika</a:t>
            </a:r>
          </a:p>
          <a:p>
            <a:pPr lvl="1">
              <a:buFont typeface="Arial" pitchFamily="34" charset="0"/>
              <a:buChar char="•"/>
            </a:pPr>
            <a:r>
              <a:rPr lang="id-ID" sz="1600" dirty="0">
                <a:solidFill>
                  <a:srgbClr val="4B5F60"/>
                </a:solidFill>
              </a:rPr>
              <a:t>Ustadzah Halimah Sa'diyah, Lc. — Guru Bahasa Arab</a:t>
            </a:r>
          </a:p>
          <a:p>
            <a:pPr lvl="1">
              <a:buFont typeface="Arial" pitchFamily="34" charset="0"/>
              <a:buChar char="•"/>
            </a:pPr>
            <a:r>
              <a:rPr lang="id-ID" sz="1600" dirty="0">
                <a:solidFill>
                  <a:srgbClr val="4B5F60"/>
                </a:solidFill>
              </a:rPr>
              <a:t>Ustadzah Rina Kartika, S.Pd. — Guru Bahasa Inggris</a:t>
            </a:r>
          </a:p>
          <a:p>
            <a:pPr lvl="1">
              <a:buFont typeface="Arial" pitchFamily="34" charset="0"/>
              <a:buChar char="•"/>
            </a:pPr>
            <a:r>
              <a:rPr lang="id-ID" sz="1600" dirty="0">
                <a:solidFill>
                  <a:srgbClr val="4B5F60"/>
                </a:solidFill>
              </a:rPr>
              <a:t>Ustadz Fajar Ramadhan, S.Kom. — Guru Informatika</a:t>
            </a:r>
          </a:p>
          <a:p>
            <a:pPr lvl="1">
              <a:buFont typeface="Arial" pitchFamily="34" charset="0"/>
              <a:buChar char="•"/>
            </a:pPr>
            <a:r>
              <a:rPr lang="id-ID" sz="1600" dirty="0">
                <a:solidFill>
                  <a:srgbClr val="4B5F60"/>
                </a:solidFill>
              </a:rPr>
              <a:t>Ustadzah Laila Nurhasanah, S.Pd.I. — Guru Pendidikan Agama Islam</a:t>
            </a:r>
          </a:p>
          <a:p>
            <a:pPr lvl="1">
              <a:buFont typeface="Arial" pitchFamily="34" charset="0"/>
              <a:buChar char="•"/>
            </a:pPr>
            <a:r>
              <a:rPr lang="id-ID" sz="1600" dirty="0">
                <a:solidFill>
                  <a:srgbClr val="4B5F60"/>
                </a:solidFill>
              </a:rPr>
              <a:t>Ustadzah Nur Aini, S.Psi. — Guru Bimbingan Konseling</a:t>
            </a:r>
          </a:p>
          <a:p>
            <a:pPr lvl="1">
              <a:buFont typeface="Arial" pitchFamily="34" charset="0"/>
              <a:buChar char="•"/>
            </a:pPr>
            <a:r>
              <a:rPr lang="id-ID" sz="1600" dirty="0">
                <a:solidFill>
                  <a:srgbClr val="4B5F60"/>
                </a:solidFill>
              </a:rPr>
              <a:t>Ustadzah Fitri Handayani, S.Pd. — Guru Kelas TKIT</a:t>
            </a:r>
          </a:p>
          <a:p>
            <a:pPr>
              <a:spcBef>
                <a:spcPts val="800"/>
              </a:spcBef>
              <a:buNone/>
            </a:pPr>
            <a:r>
              <a:rPr lang="id-ID" sz="2000" b="1" dirty="0">
                <a:solidFill>
                  <a:srgbClr val="115E59"/>
                </a:solidFill>
              </a:rPr>
              <a:t>Tenaga Kependidikan (3)</a:t>
            </a:r>
          </a:p>
          <a:p>
            <a:pPr lvl="1">
              <a:buFont typeface="Arial" pitchFamily="34" charset="0"/>
              <a:buChar char="•"/>
            </a:pPr>
            <a:r>
              <a:rPr lang="id-ID" sz="1600" dirty="0">
                <a:solidFill>
                  <a:srgbClr val="4B5F60"/>
                </a:solidFill>
              </a:rPr>
              <a:t>Abi Sulaiman — Kepala Tata Usaha</a:t>
            </a:r>
          </a:p>
          <a:p>
            <a:pPr lvl="1">
              <a:buFont typeface="Arial" pitchFamily="34" charset="0"/>
              <a:buChar char="•"/>
            </a:pPr>
            <a:r>
              <a:rPr lang="id-ID" sz="1600" dirty="0">
                <a:solidFill>
                  <a:srgbClr val="4B5F60"/>
                </a:solidFill>
              </a:rPr>
              <a:t>Ummi Khodijah — Staf Perpustakaan</a:t>
            </a:r>
          </a:p>
          <a:p>
            <a:pPr lvl="1">
              <a:buFont typeface="Arial" pitchFamily="34" charset="0"/>
              <a:buChar char="•"/>
            </a:pPr>
            <a:r>
              <a:rPr lang="id-ID" sz="1600" dirty="0">
                <a:solidFill>
                  <a:srgbClr val="4B5F60"/>
                </a:solidFill>
              </a:rPr>
              <a:t>Ummi Ratna Sari, A.Md.Kep. — Perawat UKS</a:t>
            </a:r>
          </a:p>
        </p:txBody>
      </p:sp>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Kalender</a:t>
            </a:r>
          </a:p>
          <a:p>
            <a:pPr>
              <a:buNone/>
            </a:pPr>
            <a:r>
              <a:rPr lang="id-ID" sz="3200" b="1" dirty="0">
                <a:solidFill>
                  <a:srgbClr val="102A2A"/>
                </a:solidFill>
              </a:rPr>
              <a:t>Agenda mendatang</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600" dirty="0">
                <a:solidFill>
                  <a:srgbClr val="333333"/>
                </a:solidFill>
              </a:rPr>
              <a:t>12 September 2026:  Pertemuan Wali Murid SMPIT</a:t>
            </a:r>
          </a:p>
          <a:p>
            <a:pPr>
              <a:buNone/>
            </a:pPr>
            <a:r>
              <a:rPr lang="id-ID" sz="1600" dirty="0">
                <a:solidFill>
                  <a:srgbClr val="333333"/>
                </a:solidFill>
              </a:rPr>
              <a:t>13 September 2026:  Pertemuan Wali Murid SMAIT &amp; Sosialisasi SNBP</a:t>
            </a:r>
          </a:p>
          <a:p>
            <a:pPr>
              <a:buNone/>
            </a:pPr>
            <a:r>
              <a:rPr lang="id-ID" sz="1600" dirty="0">
                <a:solidFill>
                  <a:srgbClr val="333333"/>
                </a:solidFill>
              </a:rPr>
              <a:t>19 September 2026:  Penilaian Akhir Semester Ganjil</a:t>
            </a:r>
          </a:p>
          <a:p>
            <a:pPr>
              <a:buNone/>
            </a:pPr>
            <a:r>
              <a:rPr lang="id-ID" sz="1600" dirty="0">
                <a:solidFill>
                  <a:srgbClr val="333333"/>
                </a:solidFill>
              </a:rPr>
              <a:t>28 September 2026:  Observasi &amp; Wawancara PPDB</a:t>
            </a:r>
          </a:p>
          <a:p>
            <a:pPr>
              <a:buNone/>
            </a:pPr>
            <a:r>
              <a:rPr lang="id-ID" sz="1600" dirty="0">
                <a:solidFill>
                  <a:srgbClr val="333333"/>
                </a:solidFill>
              </a:rPr>
              <a:t>2 Oktober 2026:  Class Meeting &amp; Festival Bakat</a:t>
            </a:r>
          </a:p>
          <a:p>
            <a:pPr>
              <a:buNone/>
            </a:pPr>
            <a:r>
              <a:rPr lang="id-ID" sz="1600" dirty="0">
                <a:solidFill>
                  <a:srgbClr val="333333"/>
                </a:solidFill>
              </a:rPr>
              <a:t>8 Oktober 2026:  Pembagian Rapor Semester Ganjil</a:t>
            </a:r>
          </a:p>
          <a:p>
            <a:pPr>
              <a:buNone/>
            </a:pPr>
            <a:r>
              <a:rPr lang="id-ID" sz="1600" dirty="0">
                <a:solidFill>
                  <a:srgbClr val="333333"/>
                </a:solidFill>
              </a:rPr>
              <a:t>11 Oktober 2026:  Try Out SNBT Bersama — Kelas XII SMAIT</a:t>
            </a:r>
          </a:p>
          <a:p>
            <a:pPr>
              <a:buNone/>
            </a:pPr>
            <a:r>
              <a:rPr lang="id-ID" sz="1600" dirty="0">
                <a:solidFill>
                  <a:srgbClr val="333333"/>
                </a:solidFill>
              </a:rPr>
              <a:t>23 Oktober 2026:  Kelas Parenting Semester Genap</a:t>
            </a:r>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Kabar</a:t>
            </a:r>
          </a:p>
          <a:p>
            <a:pPr>
              <a:buNone/>
            </a:pPr>
            <a:r>
              <a:rPr lang="id-ID" sz="3200" b="1" dirty="0">
                <a:solidFill>
                  <a:srgbClr val="102A2A"/>
                </a:solidFill>
              </a:rPr>
              <a:t>Berita terbaru</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600" dirty="0">
                <a:solidFill>
                  <a:srgbClr val="333333"/>
                </a:solidFill>
              </a:rPr>
              <a:t>1 September 2026:  Santri SMPIT Raih Juara 1 MHQ 10 Juz Tingkat Nasional</a:t>
            </a:r>
          </a:p>
          <a:p>
            <a:pPr>
              <a:buNone/>
            </a:pPr>
            <a:r>
              <a:rPr lang="id-ID" sz="1600" dirty="0">
                <a:solidFill>
                  <a:srgbClr val="333333"/>
                </a:solidFill>
              </a:rPr>
              <a:t>20 Agustus 2026:  Wisuda Tahfidz Angkatan XII: 96 Siswa Selesaikan Target Hafalan</a:t>
            </a:r>
          </a:p>
          <a:p>
            <a:pPr>
              <a:buNone/>
            </a:pPr>
            <a:r>
              <a:rPr lang="id-ID" sz="1600" dirty="0">
                <a:solidFill>
                  <a:srgbClr val="333333"/>
                </a:solidFill>
              </a:rPr>
              <a:t>8 Agustus 2026:  PPDB Tahun Ajaran 2027/2028 Resmi Dibuka</a:t>
            </a:r>
          </a:p>
          <a:p>
            <a:pPr>
              <a:buNone/>
            </a:pPr>
            <a:r>
              <a:rPr lang="id-ID" sz="1600" dirty="0">
                <a:solidFill>
                  <a:srgbClr val="333333"/>
                </a:solidFill>
              </a:rPr>
              <a:t>22 Juli 2026:  Aisyah Nur Fadhilah Raih Medali Perak OSN Matematika</a:t>
            </a:r>
          </a:p>
          <a:p>
            <a:pPr>
              <a:buNone/>
            </a:pPr>
            <a:r>
              <a:rPr lang="id-ID" sz="1600" dirty="0">
                <a:solidFill>
                  <a:srgbClr val="333333"/>
                </a:solidFill>
              </a:rPr>
              <a:t>5 Juli 2026:  Kelas Parenting: Mendampingi Anak di Usia Baligh</a:t>
            </a:r>
          </a:p>
        </p:txBody>
      </p:sp>
    </p:spTree>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p:cNvSpPr>
            <a:spLocks noGrp="1"/>
          </p:cNvSpPr>
          <p:nvPr>
            <p:ph type="title"/>
          </p:nvPr>
        </p:nvSpPr>
        <p:spPr>
          <a:xfrm>
            <a:off x="685800" y="620000"/>
            <a:ext cx="10820400" cy="1500000"/>
          </a:xfrm>
          <a:prstGeom prst="rect">
            <a:avLst/>
          </a:prstGeom>
        </p:spPr>
        <p:txBody>
          <a:bodyPr wrap="square" anchor="t">
            <a:normAutofit/>
          </a:bodyPr>
          <a:lstStyle/>
          <a:p>
            <a:pPr>
              <a:buNone/>
            </a:pPr>
            <a:r>
              <a:rPr lang="id-ID" sz="1100" b="1" dirty="0">
                <a:solidFill>
                  <a:srgbClr val="B7791F"/>
                </a:solidFill>
              </a:rPr>
              <a:t>Kontak</a:t>
            </a:r>
          </a:p>
          <a:p>
            <a:pPr>
              <a:buNone/>
            </a:pPr>
            <a:r>
              <a:rPr lang="id-ID" sz="3200" b="1" dirty="0">
                <a:solidFill>
                  <a:srgbClr val="102A2A"/>
                </a:solidFill>
              </a:rPr>
              <a:t>Hubungi kami</a:t>
            </a:r>
          </a:p>
        </p:txBody>
      </p:sp>
      <p:sp>
        <p:nvSpPr>
          <p:cNvPr id="3" name="Isi"/>
          <p:cNvSpPr>
            <a:spLocks noGrp="1"/>
          </p:cNvSpPr>
          <p:nvPr>
            <p:ph type="body" idx="1"/>
          </p:nvPr>
        </p:nvSpPr>
        <p:spPr>
          <a:xfrm>
            <a:off x="685800" y="2200000"/>
            <a:ext cx="10820400" cy="3972200"/>
          </a:xfrm>
          <a:prstGeom prst="rect">
            <a:avLst/>
          </a:prstGeom>
        </p:spPr>
        <p:txBody>
          <a:bodyPr wrap="square">
            <a:normAutofit fontScale="100000" lnSpcReduction="10000"/>
          </a:bodyPr>
          <a:lstStyle/>
          <a:p>
            <a:pPr>
              <a:buNone/>
            </a:pPr>
            <a:r>
              <a:rPr lang="id-ID" sz="1600" dirty="0">
                <a:solidFill>
                  <a:srgbClr val="333333"/>
                </a:solidFill>
              </a:rPr>
              <a:t>Alamat:  Jl. Pendidikan Islam No. 17, Rajabasa, Bandar Lampung, Lampung 35144</a:t>
            </a:r>
          </a:p>
          <a:p>
            <a:pPr>
              <a:buNone/>
            </a:pPr>
            <a:r>
              <a:rPr lang="id-ID" sz="1600" dirty="0">
                <a:solidFill>
                  <a:srgbClr val="333333"/>
                </a:solidFill>
              </a:rPr>
              <a:t>Telepon:  (0721) 780456</a:t>
            </a:r>
          </a:p>
          <a:p>
            <a:pPr>
              <a:buNone/>
            </a:pPr>
            <a:r>
              <a:rPr lang="id-ID" sz="1600" dirty="0">
                <a:solidFill>
                  <a:srgbClr val="333333"/>
                </a:solidFill>
              </a:rPr>
              <a:t>Email:  info@karyapertiwi.sch.id</a:t>
            </a:r>
          </a:p>
          <a:p>
            <a:pPr>
              <a:buNone/>
            </a:pPr>
            <a:r>
              <a:rPr lang="id-ID" sz="1600" dirty="0">
                <a:solidFill>
                  <a:srgbClr val="333333"/>
                </a:solidFill>
              </a:rPr>
              <a:t>Jam:  Senin–Jumat 07.00–16.00 · Sabtu 07.30–12.00</a:t>
            </a:r>
          </a:p>
          <a:p>
            <a:pPr>
              <a:buNone/>
            </a:pPr>
            <a:r>
              <a:rPr lang="id-ID" sz="1600" dirty="0">
                <a:solidFill>
                  <a:srgbClr val="333333"/>
                </a:solidFill>
              </a:rPr>
              <a:t>Situs:  https://iluztar.com/dev/demo-school</a:t>
            </a:r>
          </a:p>
          <a:p>
            <a:pPr>
              <a:buNone/>
            </a:pPr>
            <a:r>
              <a:rPr lang="id-ID" sz="1700" dirty="0">
                <a:solidFill>
                  <a:srgbClr val="4B5F60"/>
                </a:solidFill>
              </a:rPr>
              <a:t>https://instagram.com/sitkaryapertiwi   https://youtube.com/@sitkaryapertiwi   https://facebook.com/sitkaryapertiwi</a:t>
            </a:r>
          </a:p>
          <a:p>
            <a:pPr>
              <a:spcBef>
                <a:spcPts val="800"/>
              </a:spcBef>
              <a:buNone/>
            </a:pPr>
            <a:r>
              <a:rPr lang="id-ID" sz="2000" b="1" dirty="0">
                <a:solidFill>
                  <a:srgbClr val="115E59"/>
                </a:solidFill>
              </a:rPr>
              <a:t>Terima kasih</a:t>
            </a:r>
          </a:p>
        </p:txBody>
      </p:sp>
    </p:spTree>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Sekolah">
  <a:themeElements>
    <a:clrScheme name="Sekolah">
      <a:dk1>
        <a:sysClr val="windowText" lastClr="000000"/>
      </a:dk1>
      <a:lt1>
        <a:sysClr val="window" lastClr="FFFFFF"/>
      </a:lt1>
      <a:dk2>
        <a:srgbClr val="102A2A"/>
      </a:dk2>
      <a:lt2>
        <a:srgbClr val="EEF4F3"/>
      </a:lt2>
      <a:accent1>
        <a:srgbClr val="0F766E"/>
      </a:accent1>
      <a:accent2>
        <a:srgbClr val="B7791F"/>
      </a:accent2>
      <a:accent3>
        <a:srgbClr val="115E59"/>
      </a:accent3>
      <a:accent4>
        <a:srgbClr val="14B8A6"/>
      </a:accent4>
      <a:accent5>
        <a:srgbClr val="4B5F60"/>
      </a:accent5>
      <a:accent6>
        <a:srgbClr val="7C4A03"/>
      </a:accent6>
      <a:hlink>
        <a:srgbClr val="0F766E"/>
      </a:hlink>
      <a:folHlink>
        <a:srgbClr val="115E59"/>
      </a:folHlink>
    </a:clrScheme>
    <a:fontScheme name="Sekolah">
      <a:majorFont>
        <a:latin typeface="Calibri"/>
        <a:ea typeface=""/>
        <a:cs typeface=""/>
      </a:majorFont>
      <a:minorFont>
        <a:latin typeface="Calibri"/>
        <a:ea typeface=""/>
        <a:cs typeface=""/>
      </a:minorFont>
    </a:fontScheme>
    <a:fmtScheme name="Sekolah">
      <a:fillStyleLst>
        <a:solidFill>
          <a:schemeClr val="phClr"/>
        </a:solidFill>
        <a:solidFill>
          <a:schemeClr val="phClr"/>
        </a:solidFill>
        <a:solidFill>
          <a:schemeClr val="phClr"/>
        </a:solidFill>
      </a:fillStyleLst>
      <a:lnStyleLst>
        <a:ln w="6350">
          <a:solidFill>
            <a:schemeClr val="phClr"/>
          </a:solidFill>
        </a:ln>
        <a:ln w="12700">
          <a:solidFill>
            <a:schemeClr val="phClr"/>
          </a:solidFill>
        </a:ln>
        <a:ln w="19050">
          <a:solidFill>
            <a:schemeClr val="phClr"/>
          </a:solidFill>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Properties xmlns="http://schemas.openxmlformats.org/officeDocument/2006/extended-properties" xmlns:vt="http://schemas.openxmlformats.org/officeDocument/2006/docPropsVTypes">
  <Application>Website Sekolah</Application>
  <Slides>19</Slides>
  <Company>SIT Karya Pertiwi</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SIT Karya Pertiwi — Profil Sekolah</dc:title>
  <dc:creator>SIT Karya Pertiwi</dc:creator>
  <cp:lastModifiedBy>SIT Karya Pertiwi</cp:lastModifiedBy>
  <dcterms:created xsi:type="dcterms:W3CDTF">2026-09-11T18:49:25Z</dcterms:created>
  <dcterms:modified xsi:type="dcterms:W3CDTF">2026-09-11T18:49:25Z</dcterms:modified>
</cp:coreProperties>
</file>